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9" r:id="rId6"/>
    <p:sldId id="280" r:id="rId7"/>
    <p:sldId id="281" r:id="rId8"/>
    <p:sldId id="282" r:id="rId9"/>
    <p:sldId id="284" r:id="rId10"/>
    <p:sldId id="283" r:id="rId11"/>
    <p:sldId id="286" r:id="rId12"/>
    <p:sldId id="285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5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outlineViewPr>
    <p:cViewPr>
      <p:scale>
        <a:sx n="33" d="100"/>
        <a:sy n="33" d="100"/>
      </p:scale>
      <p:origin x="0" y="-74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8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B61F67-4219-82BD-D357-355AA7591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FE2BF-AD88-9811-C6DD-79DABAC559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DDA53-17BB-4810-91A8-94FE944ADC38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7338-476F-59A1-B752-865882DA12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C2ED2-F5D9-8398-9B1F-9E1D760B0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BCF56-022D-4E84-9600-36794E4DE2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50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3/24/2024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0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39686" y="1209643"/>
            <a:ext cx="8508273" cy="4968000"/>
          </a:xfrm>
        </p:spPr>
        <p:txBody>
          <a:bodyPr anchor="ctr"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3499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643137"/>
            <a:chOff x="1698170" y="691024"/>
            <a:chExt cx="11430000" cy="164313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643137"/>
              <a:chOff x="1466849" y="380320"/>
              <a:chExt cx="12031205" cy="172956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234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252872"/>
            <a:ext cx="11429999" cy="3635330"/>
            <a:chOff x="1698170" y="691024"/>
            <a:chExt cx="11429999" cy="363533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635330"/>
              <a:chOff x="1466849" y="380320"/>
              <a:chExt cx="12031203" cy="382654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3312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D7FB8EE-5B3A-2DFB-6FDF-44E5B3D93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90005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059961"/>
            <a:ext cx="3961039" cy="2467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6539386C-EDE8-05CD-6687-DDB57EB0D55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048250" y="3059960"/>
            <a:ext cx="6500116" cy="246738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add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150A47-3CDE-6A2F-544A-5F98134D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829F0F-DBDF-07B3-7893-FA37927F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B8345A-1B48-25C5-67AE-D78987BE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38A89FC-B8CA-14B7-D2D8-E768D99D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F78B34-411F-1CA2-E7AE-72EE59FB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F0324D9-6571-4E22-7F05-EB7C4C252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5AD4638-F38E-56C0-D181-3C9488FAF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8BB575-A42F-625D-F8C0-71BACF90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4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49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71976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8E9543-72F0-3B98-EBDB-95F36BA5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1945" y="2343150"/>
            <a:ext cx="3062967" cy="2990850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19626" y="2343150"/>
            <a:ext cx="6626226" cy="2994868"/>
          </a:xfrm>
        </p:spPr>
        <p:txBody>
          <a:bodyPr/>
          <a:lstStyle>
            <a:lvl1pPr marL="0" indent="0">
              <a:lnSpc>
                <a:spcPts val="1900"/>
              </a:lnSpc>
              <a:buNone/>
              <a:defRPr sz="1800"/>
            </a:lvl1pPr>
            <a:lvl2pPr>
              <a:lnSpc>
                <a:spcPts val="1900"/>
              </a:lnSpc>
              <a:defRPr sz="1800"/>
            </a:lvl2pPr>
            <a:lvl3pPr>
              <a:lnSpc>
                <a:spcPts val="1900"/>
              </a:lnSpc>
              <a:defRPr sz="1800"/>
            </a:lvl3pPr>
            <a:lvl4pPr>
              <a:lnSpc>
                <a:spcPts val="1900"/>
              </a:lnSpc>
              <a:defRPr sz="1800"/>
            </a:lvl4pPr>
            <a:lvl5pPr>
              <a:lnSpc>
                <a:spcPts val="19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299C66-96F4-78D6-A62C-38668D5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A6D20-3BBC-4875-E1DD-C75389BF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375AD72-FEF2-7BD7-B33E-DE98FDD65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C69E5E-6C22-57DA-0C62-9C6B32032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542827-11B9-15CF-AB8E-86115BEF9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EF1536F-20D9-1950-220E-4E6B881E9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8E904D7-AB01-FD2A-6191-37814CBD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5DD3E5-31DE-DE3C-B506-E5AF1EC6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059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8AADC3C-8146-4144-3ABA-28E1B1F4AAD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34493" y="1202058"/>
            <a:ext cx="6876504" cy="4270248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52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46" y="327023"/>
            <a:ext cx="5931354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6000" dirty="0"/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75684" y="1200589"/>
            <a:ext cx="3365366" cy="3804114"/>
            <a:chOff x="1698171" y="691024"/>
            <a:chExt cx="3365366" cy="38041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365366" cy="3804114"/>
              <a:chOff x="1466850" y="380320"/>
              <a:chExt cx="3542380" cy="40042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3542380" cy="35089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54238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99" y="1788339"/>
            <a:ext cx="3103201" cy="3092539"/>
          </a:xfrm>
        </p:spPr>
        <p:txBody>
          <a:bodyPr tIns="0" bIns="0" anchor="ctr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DDDB5-9047-790A-C8B0-D67E44B72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A5963-0FEC-D9BF-54CB-A3D6D118A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27DBEC2-F0F7-1E8A-EDBA-2EB37950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47C04A-7458-C36D-EE89-0C1F41AF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C13B35D-F747-92EE-37C0-27E1CA8B5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DD40548-01E2-C4C3-74D5-E53F4A1C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21946D-D90D-3F7E-3E92-78C7E120A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97D881-DBBF-010E-A63C-99B4B0D4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05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34495" y="1202058"/>
            <a:ext cx="6876502" cy="42685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D1964D-F9CA-9278-BD33-03FD979E6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9857CF-1C39-27BB-9B6B-6A0C1DD0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8B31A7E-FD72-B42E-26A8-319F776C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2487FC0-E254-7086-CC55-D7BFCEAC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41C3E4-FF61-A611-F912-98F344213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B15F18C-70F5-E214-E8DA-4CFAE27FE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727095-DB42-91AA-4BB8-1CE63D89B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9DC3C-8238-2625-2CBD-974CA4F81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FFDE191C-52DF-6A6D-EC88-18A052FF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716"/>
          <a:stretch/>
        </p:blipFill>
        <p:spPr>
          <a:xfrm rot="16200000">
            <a:off x="9722190" y="160175"/>
            <a:ext cx="2394401" cy="254522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D30DCAC-B495-853F-9921-FBA39018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0620" y="2616531"/>
            <a:ext cx="2394401" cy="40864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CB78A71-D8F9-12A2-1D4E-A2C2E4E1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94100" y="380999"/>
            <a:ext cx="4972050" cy="5475954"/>
            <a:chOff x="1698171" y="691024"/>
            <a:chExt cx="4972050" cy="54759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FCBAB4-0CBD-A738-A058-100C35A0BDF1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7098CE-4555-2BEE-5226-2E2F9EE1D5BB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CBAEB-0BE9-F75E-CB8D-A411C52E889A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DFCBD7-3731-A5D1-BB82-218531D6BA6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6D4634-51B3-BE70-0479-199D811D75F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B1D16B-1A18-4890-4596-F24DD1C0BA94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8E60AF-0ABD-505A-4D5D-18B025CCA331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A048DF11-5712-A1DF-9E33-2C705AF54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068" y="851547"/>
            <a:ext cx="4275364" cy="197963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FC08F1C-3206-A42D-3BCD-F04FBA7839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7886" y="2831182"/>
            <a:ext cx="4275364" cy="2660213"/>
          </a:xfrm>
        </p:spPr>
        <p:txBody>
          <a:bodyPr tIns="0" bIns="0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671B5C-5A86-C6A6-2913-1F73F100E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2D9D8C-0E11-E268-D458-EC3BC4FD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8E4CD02A-FF2F-864A-138B-368FE9BFD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5B0F505A-EE51-9D7A-42EA-2CD2CD432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4905353-8D75-B3E2-2489-1D6907755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DBFD95C-0912-3222-EECA-8F84031BC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7F30B651-FA38-151D-A122-6186F222C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43855C-EC70-E12C-3368-415B1AC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84" y="1059463"/>
            <a:ext cx="6008915" cy="4431932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81871" y="881363"/>
            <a:ext cx="4297680" cy="493776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B87FB-2727-2ED0-7E72-76E55BE4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C4F77E-C259-1702-5FF7-B1EF4F06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4EF1CA-0713-F725-CD7A-054E1214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C27500-80A5-ACE3-E5FE-30B63950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256C1F-A548-F457-2753-E96A83E5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97F79C1-FB83-AC51-70F8-8E7305F7C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DD93F0-5136-93CB-0125-942AA638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7A212-2920-1971-09FB-8F2CF451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80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644" y="841808"/>
            <a:ext cx="6712153" cy="4012867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3774F2-22B6-2050-1FA9-905E2B2B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532" y="4854677"/>
            <a:ext cx="6008915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06CD66-4AAA-6429-2E99-B4514373C2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4784" y="4854677"/>
            <a:ext cx="6008915" cy="65292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66631" y="859509"/>
            <a:ext cx="4324485" cy="498348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CD2F2-6C1D-5B8C-C5CF-40222BAE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16551A-8E0E-2E51-2D2F-BD765A67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12F406-221C-DFC9-5B2E-A6B4A06FF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8FB81D-7980-C91F-E68F-CA152DB4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790F93D-BC22-F46A-6921-21123743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A151EE-A96C-A1AB-6996-3FF8F8AF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0FBE0826-C479-F9B2-BE8C-B31F4CD9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78FC6-6AA7-8092-6593-32685312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92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9ADB4-793B-694B-0F44-63AED5A3B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30572"/>
            <a:ext cx="10907016" cy="1162882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0" y="1917700"/>
            <a:ext cx="10907016" cy="3340099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C63F8-081B-3D1E-1EC2-A59B7627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B6F8D9-3C25-DDB8-6C45-D06BF5D8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069417-406B-7583-F175-EE9B3830E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DC80A3-1127-C309-CCCF-459D4B36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D4C341-6443-CB24-41AE-09E84AA6E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3FCF92-6C55-D212-BCA4-51709D62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5EF7369-613A-D7D3-3478-17904CF3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5CA49-A7D8-662B-28C7-95B7B7AD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9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6326" y="1224098"/>
            <a:ext cx="8939349" cy="3717472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0A1C84-853A-628A-A9BA-CA6C9B1A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0173" y="5017288"/>
            <a:ext cx="727165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171" y="5017288"/>
            <a:ext cx="7271657" cy="65292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416" y="1933575"/>
            <a:ext cx="5312664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50" y="1933575"/>
            <a:ext cx="5314950" cy="3661683"/>
          </a:xfrm>
          <a:prstGeom prst="roundRect">
            <a:avLst>
              <a:gd name="adj" fmla="val 9932"/>
            </a:avLst>
          </a:pr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B85A72-D42C-6248-9886-01A284D0A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8E618-75F9-458D-3A62-1F2682AD9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417590-A410-1B88-C23B-74EA0E7E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C0BEF1-6AFB-D9F2-2B8C-DF15558CAB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88999" y="2343150"/>
            <a:ext cx="4873446" cy="2994868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B32CC6-748C-4CAB-2EAB-F498EBD8B3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96321" y="2343150"/>
            <a:ext cx="4873446" cy="2990850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5B39729-974D-AA19-321C-259F9E677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225ACC-FFD9-6B8F-F487-1D67910EA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D0E68D-DD6F-159D-E995-52C3D7D5E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B0E3525-56EE-84A4-2487-4BBC37B43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F9CA93E-AA01-748E-065E-20F3E1A1A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3D476-B609-7D5A-A9DF-7D73B31B1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89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82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49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3775-BAF7-CC9D-D6AD-AD60D3BA9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88998" y="2343150"/>
            <a:ext cx="6762631" cy="2994868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96275" y="2343150"/>
            <a:ext cx="3062967" cy="2990850"/>
          </a:xfrm>
        </p:spPr>
        <p:txBody>
          <a:bodyPr/>
          <a:lstStyle>
            <a:lvl1pPr>
              <a:lnSpc>
                <a:spcPts val="1900"/>
              </a:lnSpc>
              <a:defRPr sz="1800"/>
            </a:lvl1pPr>
            <a:lvl2pPr>
              <a:lnSpc>
                <a:spcPts val="1900"/>
              </a:lnSpc>
              <a:defRPr sz="1800"/>
            </a:lvl2pPr>
            <a:lvl3pPr>
              <a:lnSpc>
                <a:spcPts val="1900"/>
              </a:lnSpc>
              <a:defRPr sz="1800"/>
            </a:lvl3pPr>
            <a:lvl4pPr>
              <a:lnSpc>
                <a:spcPts val="1900"/>
              </a:lnSpc>
              <a:defRPr sz="1800"/>
            </a:lvl4pPr>
            <a:lvl5pPr>
              <a:lnSpc>
                <a:spcPts val="19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4BBE0-379D-0165-CAC7-1F8B11D7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02F7C8-DEF9-7613-2C2E-1BE67CDD0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60EE65A-711D-F38D-9188-D4EAE0031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28D3B9C-A39A-B7F4-9EF1-8DACD639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5BC426-76D2-E6A7-7ACC-B430676DC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C2F84A-080B-721D-C47A-BA27BCE9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EAD915F-02B9-E376-AEE8-C9188A70E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91E374-28A1-DAB0-74F1-E14DD4733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54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49" y="403224"/>
            <a:ext cx="5946389" cy="22195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9" y="2884714"/>
            <a:ext cx="5946389" cy="1997530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208C6DE-C3F7-D9D8-5020-CC917762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D6D2E6-00C3-DFC4-E3CC-F7667A4C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1250816-70E6-472B-5427-B70F0689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43018F2-43DC-265A-AC49-91D41C8B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2402DB9-1860-2811-AF1D-2D4273F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499E7-F68F-77A3-7384-16F7358B1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033" y="1809865"/>
            <a:ext cx="3520440" cy="3063240"/>
          </a:xfrm>
          <a:ln w="38100">
            <a:noFill/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215DAD2-571F-6D7B-15E5-224268BDE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724EE9-07D6-911A-3D7F-82EBAF56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START</a:t>
            </a: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DE1CF9C-D85F-CED5-1FFF-902538AA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D8EA3-B846-4160-95E9-486302147031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49" r:id="rId6"/>
    <p:sldLayoutId id="2147483675" r:id="rId7"/>
    <p:sldLayoutId id="2147483676" r:id="rId8"/>
    <p:sldLayoutId id="2147483664" r:id="rId9"/>
    <p:sldLayoutId id="2147483677" r:id="rId10"/>
    <p:sldLayoutId id="2147483678" r:id="rId11"/>
    <p:sldLayoutId id="2147483681" r:id="rId12"/>
    <p:sldLayoutId id="2147483679" r:id="rId13"/>
    <p:sldLayoutId id="2147483662" r:id="rId14"/>
    <p:sldLayoutId id="2147483655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7.png"/><Relationship Id="rId5" Type="http://schemas.microsoft.com/office/2007/relationships/media" Target="../media/media3.MP4"/><Relationship Id="rId10" Type="http://schemas.openxmlformats.org/officeDocument/2006/relationships/image" Target="../media/image36.png"/><Relationship Id="rId4" Type="http://schemas.openxmlformats.org/officeDocument/2006/relationships/video" Target="../media/media2.MP4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6.MP4"/><Relationship Id="rId7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41.png"/><Relationship Id="rId5" Type="http://schemas.microsoft.com/office/2007/relationships/media" Target="../media/media7.MP4"/><Relationship Id="rId10" Type="http://schemas.openxmlformats.org/officeDocument/2006/relationships/image" Target="../media/image40.png"/><Relationship Id="rId4" Type="http://schemas.openxmlformats.org/officeDocument/2006/relationships/video" Target="../media/media6.MP4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9.mov"/><Relationship Id="rId7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11" Type="http://schemas.openxmlformats.org/officeDocument/2006/relationships/image" Target="../media/image44.png"/><Relationship Id="rId5" Type="http://schemas.microsoft.com/office/2007/relationships/media" Target="../media/media10.MP4"/><Relationship Id="rId10" Type="http://schemas.openxmlformats.org/officeDocument/2006/relationships/image" Target="../media/image43.png"/><Relationship Id="rId4" Type="http://schemas.openxmlformats.org/officeDocument/2006/relationships/video" Target="../media/media9.mov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microsoft.com/office/2007/relationships/media" Target="../media/media12.mov"/><Relationship Id="rId7" Type="http://schemas.openxmlformats.org/officeDocument/2006/relationships/image" Target="../media/image45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12.mov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686" y="1209643"/>
            <a:ext cx="8508273" cy="4968000"/>
          </a:xfrm>
        </p:spPr>
        <p:txBody>
          <a:bodyPr/>
          <a:lstStyle/>
          <a:p>
            <a:r>
              <a:rPr lang="en-US" dirty="0"/>
              <a:t>Erasmus + and Youth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122" name="Picture 2" descr="Types of Democracy - 10 Different Forms of Government - Have Fun With  History">
            <a:extLst>
              <a:ext uri="{FF2B5EF4-FFF2-40B4-BE49-F238E27FC236}">
                <a16:creationId xmlns:a16="http://schemas.microsoft.com/office/drawing/2014/main" id="{F064D7F1-534C-A032-FE7B-C07070D5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50" y="1"/>
            <a:ext cx="5292969" cy="35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rld Environment Day: Protect our Environment and Health">
            <a:extLst>
              <a:ext uri="{FF2B5EF4-FFF2-40B4-BE49-F238E27FC236}">
                <a16:creationId xmlns:a16="http://schemas.microsoft.com/office/drawing/2014/main" id="{31859CED-170E-B476-02D2-87A1C250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019" y="0"/>
            <a:ext cx="5292971" cy="352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0 Pragmatic Ways to Overcome Disability Barriers-EnableMe">
            <a:extLst>
              <a:ext uri="{FF2B5EF4-FFF2-40B4-BE49-F238E27FC236}">
                <a16:creationId xmlns:a16="http://schemas.microsoft.com/office/drawing/2014/main" id="{4A54B9DB-78D7-9F19-47AC-F1042CFE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33" y="3528647"/>
            <a:ext cx="5318457" cy="33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10 Tips and Resources to Develop an Anti-racist Classroom | George Brown  College">
            <a:extLst>
              <a:ext uri="{FF2B5EF4-FFF2-40B4-BE49-F238E27FC236}">
                <a16:creationId xmlns:a16="http://schemas.microsoft.com/office/drawing/2014/main" id="{9E3C6817-AF77-9246-B297-A2C925DF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204" y="0"/>
            <a:ext cx="6720254" cy="35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ands of different colors.World cultural diversity day. 25560743 Vector Art  at Vecteezy">
            <a:extLst>
              <a:ext uri="{FF2B5EF4-FFF2-40B4-BE49-F238E27FC236}">
                <a16:creationId xmlns:a16="http://schemas.microsoft.com/office/drawing/2014/main" id="{481EB96A-FC93-5551-1CE2-DA183629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2817" y="3528132"/>
            <a:ext cx="3329867" cy="332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Ways To Improve Your Self Towards Personal Growth | Unlocked Potentials">
            <a:extLst>
              <a:ext uri="{FF2B5EF4-FFF2-40B4-BE49-F238E27FC236}">
                <a16:creationId xmlns:a16="http://schemas.microsoft.com/office/drawing/2014/main" id="{A4B63D01-3246-7FB0-5DF6-DD5DE873D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4"/>
          <a:stretch/>
        </p:blipFill>
        <p:spPr bwMode="auto">
          <a:xfrm>
            <a:off x="2117048" y="3528131"/>
            <a:ext cx="5292971" cy="33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E39A38-0E11-8C02-3990-4BEAF99A15FD}"/>
              </a:ext>
            </a:extLst>
          </p:cNvPr>
          <p:cNvSpPr/>
          <p:nvPr/>
        </p:nvSpPr>
        <p:spPr>
          <a:xfrm>
            <a:off x="0" y="6093069"/>
            <a:ext cx="12192000" cy="764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033A1-178B-11B8-E657-6CEB62AE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18" y="113567"/>
            <a:ext cx="4449364" cy="6559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815E8-EE5A-70CA-EB41-85081A5C1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"/>
          <a:stretch/>
        </p:blipFill>
        <p:spPr>
          <a:xfrm>
            <a:off x="6258645" y="231286"/>
            <a:ext cx="4533340" cy="64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B4499BD-D7B6-453A-DF56-F057DD2E5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885" y="0"/>
            <a:ext cx="3857625" cy="6858000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B9BE127E-9A9D-685F-DE8F-B43ECF57F5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83199" y="0"/>
            <a:ext cx="5143500" cy="6858000"/>
          </a:xfrm>
          <a:prstGeom prst="rect">
            <a:avLst/>
          </a:prstGeom>
        </p:spPr>
      </p:pic>
      <p:pic>
        <p:nvPicPr>
          <p:cNvPr id="7" name="4">
            <a:hlinkClick r:id="" action="ppaction://media"/>
            <a:extLst>
              <a:ext uri="{FF2B5EF4-FFF2-40B4-BE49-F238E27FC236}">
                <a16:creationId xmlns:a16="http://schemas.microsoft.com/office/drawing/2014/main" id="{17C7C34A-C8A6-F26C-27DE-84B443AEEF4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7972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9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32687141-693F-702C-590E-D46D01347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202885" cy="68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AACB4A1-00AC-D006-DC77-822A0FCA18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7BAFA5C9-8ED1-76E4-01CB-82734C95B5F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57255" y="0"/>
            <a:ext cx="3857625" cy="6858000"/>
          </a:xfrm>
          <a:prstGeom prst="rect">
            <a:avLst/>
          </a:prstGeom>
        </p:spPr>
      </p:pic>
      <p:pic>
        <p:nvPicPr>
          <p:cNvPr id="7" name="7">
            <a:hlinkClick r:id="" action="ppaction://media"/>
            <a:extLst>
              <a:ext uri="{FF2B5EF4-FFF2-40B4-BE49-F238E27FC236}">
                <a16:creationId xmlns:a16="http://schemas.microsoft.com/office/drawing/2014/main" id="{93E69C6E-48E0-42D2-01C5-0ADC008DE7B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03995" y="-1120676"/>
            <a:ext cx="4488005" cy="79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" name="10">
            <a:hlinkClick r:id="" action="ppaction://media"/>
            <a:extLst>
              <a:ext uri="{FF2B5EF4-FFF2-40B4-BE49-F238E27FC236}">
                <a16:creationId xmlns:a16="http://schemas.microsoft.com/office/drawing/2014/main" id="{B6D135C0-605F-10DE-A410-333FD26CE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9" name="12">
            <a:hlinkClick r:id="" action="ppaction://media"/>
            <a:extLst>
              <a:ext uri="{FF2B5EF4-FFF2-40B4-BE49-F238E27FC236}">
                <a16:creationId xmlns:a16="http://schemas.microsoft.com/office/drawing/2014/main" id="{C9DE15BF-E05F-9F0A-9045-BD7ED3F27A9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70122" y="-342900"/>
            <a:ext cx="4519938" cy="8035445"/>
          </a:xfrm>
          <a:prstGeom prst="rect">
            <a:avLst/>
          </a:prstGeom>
        </p:spPr>
      </p:pic>
      <p:pic>
        <p:nvPicPr>
          <p:cNvPr id="10" name="11">
            <a:hlinkClick r:id="" action="ppaction://media"/>
            <a:extLst>
              <a:ext uri="{FF2B5EF4-FFF2-40B4-BE49-F238E27FC236}">
                <a16:creationId xmlns:a16="http://schemas.microsoft.com/office/drawing/2014/main" id="{5A9B1FBD-9837-BB50-E0D6-AB76DAEF410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9006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8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" name="8">
            <a:hlinkClick r:id="" action="ppaction://media"/>
            <a:extLst>
              <a:ext uri="{FF2B5EF4-FFF2-40B4-BE49-F238E27FC236}">
                <a16:creationId xmlns:a16="http://schemas.microsoft.com/office/drawing/2014/main" id="{D05A194A-9DB4-CCBF-84C0-0BF7E7CEE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780692" cy="6873582"/>
          </a:xfrm>
          <a:prstGeom prst="rect">
            <a:avLst/>
          </a:prstGeom>
        </p:spPr>
      </p:pic>
      <p:pic>
        <p:nvPicPr>
          <p:cNvPr id="11" name="Picture 10" descr="Two women sitting outside on a porch&#10;&#10;Description automatically generated">
            <a:extLst>
              <a:ext uri="{FF2B5EF4-FFF2-40B4-BE49-F238E27FC236}">
                <a16:creationId xmlns:a16="http://schemas.microsoft.com/office/drawing/2014/main" id="{5D2AA1A6-D1BD-0C7D-A9ED-9682EFD5B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895" y="-14961"/>
            <a:ext cx="5140990" cy="6858000"/>
          </a:xfrm>
          <a:prstGeom prst="rect">
            <a:avLst/>
          </a:prstGeom>
        </p:spPr>
      </p:pic>
      <p:pic>
        <p:nvPicPr>
          <p:cNvPr id="9" name="9">
            <a:hlinkClick r:id="" action="ppaction://media"/>
            <a:extLst>
              <a:ext uri="{FF2B5EF4-FFF2-40B4-BE49-F238E27FC236}">
                <a16:creationId xmlns:a16="http://schemas.microsoft.com/office/drawing/2014/main" id="{36F239F6-B0ED-2C54-7644-2ADFB0CBE5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80692" y="779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BBFFC-18D2-D217-1DF1-83B9604AA7EB}"/>
              </a:ext>
            </a:extLst>
          </p:cNvPr>
          <p:cNvSpPr/>
          <p:nvPr/>
        </p:nvSpPr>
        <p:spPr>
          <a:xfrm>
            <a:off x="0" y="5886450"/>
            <a:ext cx="12192000" cy="971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9E4BC-5919-1A66-10E0-96084D610019}"/>
              </a:ext>
            </a:extLst>
          </p:cNvPr>
          <p:cNvSpPr txBox="1">
            <a:spLocks/>
          </p:cNvSpPr>
          <p:nvPr/>
        </p:nvSpPr>
        <p:spPr>
          <a:xfrm>
            <a:off x="2535746" y="2439183"/>
            <a:ext cx="7120507" cy="19796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APPLY?</a:t>
            </a:r>
          </a:p>
          <a:p>
            <a:pPr algn="ctr"/>
            <a:r>
              <a:rPr lang="en-US" dirty="0"/>
              <a:t>How to find a project ???</a:t>
            </a:r>
          </a:p>
        </p:txBody>
      </p:sp>
    </p:spTree>
    <p:extLst>
      <p:ext uri="{BB962C8B-B14F-4D97-AF65-F5344CB8AC3E}">
        <p14:creationId xmlns:p14="http://schemas.microsoft.com/office/powerpoint/2010/main" val="412593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6145824"/>
            <a:ext cx="12192000" cy="712176"/>
          </a:xfrm>
          <a:prstGeom prst="rect">
            <a:avLst/>
          </a:prstGeom>
        </p:spPr>
      </p:pic>
      <p:pic>
        <p:nvPicPr>
          <p:cNvPr id="7172" name="Picture 4" descr="facebook&quot; Icon - Download for free – Iconduck">
            <a:extLst>
              <a:ext uri="{FF2B5EF4-FFF2-40B4-BE49-F238E27FC236}">
                <a16:creationId xmlns:a16="http://schemas.microsoft.com/office/drawing/2014/main" id="{4BD895E2-B147-F03E-A831-5894068D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62" y="4186834"/>
            <a:ext cx="2355480" cy="23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stagram - Wikipedia">
            <a:extLst>
              <a:ext uri="{FF2B5EF4-FFF2-40B4-BE49-F238E27FC236}">
                <a16:creationId xmlns:a16="http://schemas.microsoft.com/office/drawing/2014/main" id="{C591549D-3F3F-133A-2764-828D6AF3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66" y="4186834"/>
            <a:ext cx="2355480" cy="23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LTO Training &amp; Cooperation">
            <a:extLst>
              <a:ext uri="{FF2B5EF4-FFF2-40B4-BE49-F238E27FC236}">
                <a16:creationId xmlns:a16="http://schemas.microsoft.com/office/drawing/2014/main" id="{BE1A0842-1F21-06C6-9111-BFBF268A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84" y="4186834"/>
            <a:ext cx="2355480" cy="235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ole of NGOs and improving entrepreneurship">
            <a:extLst>
              <a:ext uri="{FF2B5EF4-FFF2-40B4-BE49-F238E27FC236}">
                <a16:creationId xmlns:a16="http://schemas.microsoft.com/office/drawing/2014/main" id="{7D2F6292-FB57-92EE-6B46-FDEC27967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21" y="378069"/>
            <a:ext cx="6073219" cy="320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3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6145824"/>
            <a:ext cx="12192000" cy="712176"/>
          </a:xfrm>
          <a:prstGeom prst="rect">
            <a:avLst/>
          </a:prstGeom>
        </p:spPr>
      </p:pic>
      <p:pic>
        <p:nvPicPr>
          <p:cNvPr id="14338" name="Picture 2" descr="Training Courses (many of which are free) - Talent Search">
            <a:extLst>
              <a:ext uri="{FF2B5EF4-FFF2-40B4-BE49-F238E27FC236}">
                <a16:creationId xmlns:a16="http://schemas.microsoft.com/office/drawing/2014/main" id="{FCF498C3-59D2-1C6E-98C4-040F35A07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10750" r="-89" b="4918"/>
          <a:stretch/>
        </p:blipFill>
        <p:spPr bwMode="auto">
          <a:xfrm>
            <a:off x="5" y="-6120"/>
            <a:ext cx="12202880" cy="68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0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BD18DE8-6C34-524D-817D-9AC996195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b="128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6145824"/>
            <a:ext cx="12192000" cy="712176"/>
          </a:xfrm>
          <a:prstGeom prst="rect">
            <a:avLst/>
          </a:prstGeom>
        </p:spPr>
      </p:pic>
      <p:pic>
        <p:nvPicPr>
          <p:cNvPr id="15364" name="Picture 4" descr="FULLY FUNDED! Erasmus+ Mundus Scholarships 2023 is finally open for  applications | Opportunity Tracker">
            <a:extLst>
              <a:ext uri="{FF2B5EF4-FFF2-40B4-BE49-F238E27FC236}">
                <a16:creationId xmlns:a16="http://schemas.microsoft.com/office/drawing/2014/main" id="{40F131B0-8046-A833-E74E-E840963E8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7" b="9787"/>
          <a:stretch/>
        </p:blipFill>
        <p:spPr bwMode="auto">
          <a:xfrm>
            <a:off x="2" y="-3060"/>
            <a:ext cx="12202880" cy="68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3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6145824"/>
            <a:ext cx="12192000" cy="712176"/>
          </a:xfrm>
          <a:prstGeom prst="rect">
            <a:avLst/>
          </a:prstGeom>
        </p:spPr>
      </p:pic>
      <p:pic>
        <p:nvPicPr>
          <p:cNvPr id="16386" name="Picture 2" descr="The European Solidarity Corps importance - Network MLADIINFO">
            <a:extLst>
              <a:ext uri="{FF2B5EF4-FFF2-40B4-BE49-F238E27FC236}">
                <a16:creationId xmlns:a16="http://schemas.microsoft.com/office/drawing/2014/main" id="{1D74626A-075E-109C-46D5-E34D79F74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32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75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6145824"/>
            <a:ext cx="12192000" cy="712176"/>
          </a:xfrm>
          <a:prstGeom prst="rect">
            <a:avLst/>
          </a:prstGeom>
        </p:spPr>
      </p:pic>
      <p:pic>
        <p:nvPicPr>
          <p:cNvPr id="17416" name="Picture 8" descr="Erasmus+ Student Exchange">
            <a:extLst>
              <a:ext uri="{FF2B5EF4-FFF2-40B4-BE49-F238E27FC236}">
                <a16:creationId xmlns:a16="http://schemas.microsoft.com/office/drawing/2014/main" id="{0A63FC02-4951-F2FA-0BE1-2F337CA78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9" b="5639"/>
          <a:stretch/>
        </p:blipFill>
        <p:spPr bwMode="auto">
          <a:xfrm>
            <a:off x="-10883" y="-3060"/>
            <a:ext cx="12202880" cy="68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916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BBFFC-18D2-D217-1DF1-83B9604AA7EB}"/>
              </a:ext>
            </a:extLst>
          </p:cNvPr>
          <p:cNvSpPr/>
          <p:nvPr/>
        </p:nvSpPr>
        <p:spPr>
          <a:xfrm>
            <a:off x="0" y="5886450"/>
            <a:ext cx="12192000" cy="971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C9E4BC-5919-1A66-10E0-96084D610019}"/>
              </a:ext>
            </a:extLst>
          </p:cNvPr>
          <p:cNvSpPr txBox="1">
            <a:spLocks/>
          </p:cNvSpPr>
          <p:nvPr/>
        </p:nvSpPr>
        <p:spPr>
          <a:xfrm>
            <a:off x="2535746" y="2439183"/>
            <a:ext cx="7120507" cy="197963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08827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2607-79F4-9A91-3A0B-429BDED9C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326" y="1224098"/>
            <a:ext cx="8939349" cy="3717472"/>
          </a:xfrm>
        </p:spPr>
        <p:txBody>
          <a:bodyPr/>
          <a:lstStyle/>
          <a:p>
            <a:r>
              <a:rPr lang="en-US" dirty="0"/>
              <a:t>Thank you for the attention!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E2AC3F-3A0B-14BC-D93E-2AF099DC2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171" y="5017288"/>
            <a:ext cx="7271657" cy="652923"/>
          </a:xfrm>
        </p:spPr>
        <p:txBody>
          <a:bodyPr/>
          <a:lstStyle/>
          <a:p>
            <a:r>
              <a:rPr lang="en-US" i="1" dirty="0"/>
              <a:t>Lyudmila Pulova                                           FN:</a:t>
            </a:r>
            <a:r>
              <a:rPr lang="bg-BG" sz="1800" b="1" i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1</a:t>
            </a:r>
            <a:r>
              <a:rPr lang="en-US" sz="1800" b="1" i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MI</a:t>
            </a:r>
            <a:r>
              <a:rPr lang="ru-RU" sz="1800" b="1" i="1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mbria" panose="02040503050406030204" pitchFamily="18" charset="0"/>
              </a:rPr>
              <a:t>0700176</a:t>
            </a:r>
            <a:endParaRPr lang="en-US" sz="1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3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" name="Picture 4" descr="A group of people with flags&#10;&#10;Description automatically generated">
            <a:extLst>
              <a:ext uri="{FF2B5EF4-FFF2-40B4-BE49-F238E27FC236}">
                <a16:creationId xmlns:a16="http://schemas.microsoft.com/office/drawing/2014/main" id="{72E29AC5-DE42-F18B-1281-15615C1F7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5" y="822925"/>
            <a:ext cx="12202885" cy="521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4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6" name="Picture 5" descr="A person wearing a fur coat&#10;&#10;Description automatically generated">
            <a:extLst>
              <a:ext uri="{FF2B5EF4-FFF2-40B4-BE49-F238E27FC236}">
                <a16:creationId xmlns:a16="http://schemas.microsoft.com/office/drawing/2014/main" id="{34DEE386-CD9D-2CF9-AF8D-EB862E31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5521" cy="6858000"/>
          </a:xfrm>
          <a:prstGeom prst="rect">
            <a:avLst/>
          </a:prstGeom>
        </p:spPr>
      </p:pic>
      <p:pic>
        <p:nvPicPr>
          <p:cNvPr id="9" name="Picture 8" descr="A person in a red hat and a boat&#10;&#10;Description automatically generated">
            <a:extLst>
              <a:ext uri="{FF2B5EF4-FFF2-40B4-BE49-F238E27FC236}">
                <a16:creationId xmlns:a16="http://schemas.microsoft.com/office/drawing/2014/main" id="{25F3EC65-7F43-41A4-1309-247B1248A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5"/>
          <a:stretch/>
        </p:blipFill>
        <p:spPr>
          <a:xfrm>
            <a:off x="4845520" y="0"/>
            <a:ext cx="7357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1036" name="Picture 12" descr="Erasmus+ programme - Consilium">
            <a:extLst>
              <a:ext uri="{FF2B5EF4-FFF2-40B4-BE49-F238E27FC236}">
                <a16:creationId xmlns:a16="http://schemas.microsoft.com/office/drawing/2014/main" id="{B2158AFE-B036-2685-56DB-D3265766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45"/>
            <a:ext cx="12202885" cy="688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50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2050" name="Picture 2" descr="Home page - ERASMUS">
            <a:extLst>
              <a:ext uri="{FF2B5EF4-FFF2-40B4-BE49-F238E27FC236}">
                <a16:creationId xmlns:a16="http://schemas.microsoft.com/office/drawing/2014/main" id="{C4C24EF4-3BBD-B217-314E-B51074E5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6823"/>
            <a:ext cx="12192000" cy="42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rasmus+ – Incoming Students">
            <a:extLst>
              <a:ext uri="{FF2B5EF4-FFF2-40B4-BE49-F238E27FC236}">
                <a16:creationId xmlns:a16="http://schemas.microsoft.com/office/drawing/2014/main" id="{0C407488-A6C7-7E51-626E-125EF79B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8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7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EC993A9-B225-4163-F65D-AD9F242FF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4724" r="14231" b="2251"/>
          <a:stretch/>
        </p:blipFill>
        <p:spPr>
          <a:xfrm>
            <a:off x="0" y="-6123"/>
            <a:ext cx="12202885" cy="68641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0EAFC7-60DE-CC2F-EEAC-551A0CFB7EE5}"/>
              </a:ext>
            </a:extLst>
          </p:cNvPr>
          <p:cNvSpPr/>
          <p:nvPr/>
        </p:nvSpPr>
        <p:spPr>
          <a:xfrm>
            <a:off x="9372600" y="0"/>
            <a:ext cx="2584938" cy="7737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Youth Exchange Archivi | FuturoDigitale">
            <a:extLst>
              <a:ext uri="{FF2B5EF4-FFF2-40B4-BE49-F238E27FC236}">
                <a16:creationId xmlns:a16="http://schemas.microsoft.com/office/drawing/2014/main" id="{ADACFCA8-F8BD-392E-5A6C-971E8CA7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73" y="1036878"/>
            <a:ext cx="5043854" cy="47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F326BA-D2B0-7319-986B-49453A34A649}"/>
              </a:ext>
            </a:extLst>
          </p:cNvPr>
          <p:cNvSpPr/>
          <p:nvPr/>
        </p:nvSpPr>
        <p:spPr>
          <a:xfrm>
            <a:off x="0" y="6110654"/>
            <a:ext cx="12192000" cy="7473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6DE6CA-FC50-DD8C-ED00-1489A1003A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B8B865-6043-45BC-B48D-1676CB43D17A}" type="datetime1">
              <a:rPr lang="en-US" smtClean="0"/>
              <a:pPr/>
              <a:t>3/24/2024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0714-872D-0239-B772-07A9C979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AE743-7473-B6B5-6D41-EDB13B27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/>
          <a:stretch/>
        </p:blipFill>
        <p:spPr>
          <a:xfrm>
            <a:off x="0" y="5224202"/>
            <a:ext cx="12192000" cy="1633798"/>
          </a:xfrm>
          <a:prstGeom prst="rect">
            <a:avLst/>
          </a:prstGeom>
        </p:spPr>
      </p:pic>
      <p:pic>
        <p:nvPicPr>
          <p:cNvPr id="3076" name="Picture 4" descr="Youth Projects with Erasmus+ | Olde Vechte Foundation">
            <a:extLst>
              <a:ext uri="{FF2B5EF4-FFF2-40B4-BE49-F238E27FC236}">
                <a16:creationId xmlns:a16="http://schemas.microsoft.com/office/drawing/2014/main" id="{6EDE5265-E788-1F68-B51E-1D752E5C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77" y="0"/>
            <a:ext cx="583842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rasmus for All, Erasmus for Inclusion” Youth Exchange in Bulgaria » CVS  Bulgaria">
            <a:extLst>
              <a:ext uri="{FF2B5EF4-FFF2-40B4-BE49-F238E27FC236}">
                <a16:creationId xmlns:a16="http://schemas.microsoft.com/office/drawing/2014/main" id="{FC66943C-2C51-0F47-4D5E-861BF0B7F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96065" cy="40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Youth Projects with Erasmus+ | Olde Vechte Foundation">
            <a:extLst>
              <a:ext uri="{FF2B5EF4-FFF2-40B4-BE49-F238E27FC236}">
                <a16:creationId xmlns:a16="http://schemas.microsoft.com/office/drawing/2014/main" id="{A12F63FE-49EC-25EA-676C-32F67ACE8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82" b="10297"/>
          <a:stretch/>
        </p:blipFill>
        <p:spPr bwMode="auto">
          <a:xfrm>
            <a:off x="7018074" y="3587262"/>
            <a:ext cx="5173926" cy="36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elcome! | Erasmus+">
            <a:extLst>
              <a:ext uri="{FF2B5EF4-FFF2-40B4-BE49-F238E27FC236}">
                <a16:creationId xmlns:a16="http://schemas.microsoft.com/office/drawing/2014/main" id="{B42B4C4D-C8C6-3DFE-0271-03E41BC52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3"/>
          <a:stretch/>
        </p:blipFill>
        <p:spPr bwMode="auto">
          <a:xfrm>
            <a:off x="0" y="3587261"/>
            <a:ext cx="7219037" cy="36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769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SL_V6" id="{D9DA734B-CC3F-4DBB-B6FE-0BB140309365}" vid="{69AD8D68-423B-4DFD-8A07-EF38EEF8EB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5A16D6-EDBE-419D-AF8F-74F00E41AF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BF1A99-35F0-4B73-B737-B4DCDCD8CA5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7093E94-C176-4FB3-93BB-02AEE1FEC2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Fluorescent presentation</Template>
  <TotalTime>250</TotalTime>
  <Words>76</Words>
  <Application>Microsoft Office PowerPoint</Application>
  <PresentationFormat>Widescreen</PresentationFormat>
  <Paragraphs>52</Paragraphs>
  <Slides>24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Cambria</vt:lpstr>
      <vt:lpstr>Century Gothic</vt:lpstr>
      <vt:lpstr>Jumble</vt:lpstr>
      <vt:lpstr>Custom</vt:lpstr>
      <vt:lpstr>Erasmus + and Youth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Erasmus + and Youth Opportunities</dc:title>
  <dc:creator>Lucy Pulova</dc:creator>
  <cp:lastModifiedBy>Radostina</cp:lastModifiedBy>
  <cp:revision>3</cp:revision>
  <dcterms:created xsi:type="dcterms:W3CDTF">2024-03-08T11:34:41Z</dcterms:created>
  <dcterms:modified xsi:type="dcterms:W3CDTF">2024-03-24T16:19:13Z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